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in Howells" initials="CH" lastIdx="1" clrIdx="0">
    <p:extLst>
      <p:ext uri="{19B8F6BF-5375-455C-9EA6-DF929625EA0E}">
        <p15:presenceInfo xmlns:p15="http://schemas.microsoft.com/office/powerpoint/2012/main" userId="b609892a9e8542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2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F43D7-5F7F-4791-B13F-C126C3381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EDD7F-F76D-4C83-B54C-B659957F6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30B4A-F12D-4205-AD14-6ED8A761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4EB7B-FF0B-4694-B00E-1CB4D076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79C3D-D8C9-4F75-AE37-276120D6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5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FC19-9010-4B57-90C2-9557CFEB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CC683-1914-4494-AFF2-105076706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F262E-FF67-4008-92DE-60A1A0F5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871CC-E1E6-411A-96C3-60CDE5D15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15611-3BBD-443D-B3C4-ACD9BB05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41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71A3DC-E282-41AD-A0F6-CC2CF1114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FF916-DECC-41F2-81F4-231323E9E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3C82F-7405-4B13-9E95-13F8107D4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AEE4D-85FE-49DF-A69D-24B2BE7B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92A08-E4C1-44D3-BBFC-0E14F89B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81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564C1-CAD8-4829-A68E-AEBF0EA8F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44F6D-A94F-48F0-B991-E65BE4159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621D-C4BE-49FA-9D3F-2E05B5F6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D0556-52FD-43FC-853D-B4C1F5D54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72722-B0B3-462A-8C78-435D03DCD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90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C984F-30C9-43E1-809C-D776761E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DCF8B-F69E-4B37-90CF-3371819A0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F8E99-E7BC-4922-93E7-917400BF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C1332-DA21-49FD-85C0-DB5260021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FD707-DEFC-4C9D-AE7D-B25A111C4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573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5DEF5-06EA-4789-9040-1D63F4C2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89E19-0E75-4D2C-9C22-2E026A0B6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5F0CC-2C45-444F-87E1-A7063167E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2362F4-1DF3-4902-BA0C-3C3DA12C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D7C13-10EB-4C10-B137-B4DB7135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B23F7-0537-4B7B-AE50-C2C5890E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56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A13B7-30C9-4883-A271-708034AC8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24004-BA22-4EA3-94C3-F26C4C2B7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AE987-D570-47F4-AF4B-CC3350A85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CF3CA-3193-453F-AAF5-D65210401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F398B-2B7D-46D8-BF82-7D6D96F2C9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A00055-C21F-452B-8D75-7090E8AA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D44C8A-FAA0-47DB-BCDE-E38ABE387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4F73B-6D18-4CCE-8D10-7AB129BA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99425-3AA6-4B3F-8336-34C7EDD9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F5F10-A2B0-4A3C-9B89-D08DC0E8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0B969-ABFA-4B57-94FD-10F06A367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23BED-7CBE-4A5A-A7E2-B14E658D1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99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20672-A963-4AFE-AD8B-EEBCF3F6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8E2A74-48D7-4CEF-BF4A-CB5588BB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A37AD-CD69-4314-8BF4-7D1CBA82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10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7AAE-C695-4624-A559-5EAC754B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2E314-56CC-4FAA-8F9F-88C282ECE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CE79A-BA57-4BAF-9C54-006C0768B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395E0-28AF-4FDA-AD88-8CD277822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563F3-B02B-4C9C-926F-C8FF1A3B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FBB5A-C1E2-4D33-981E-57536EAF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42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8B6D4-AE46-4899-9909-D54D9B4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F9E98-8792-4E28-8B66-90E8309310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1D34A-864C-40DB-8BDF-7BEEAD3DF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D9569-2C71-43C8-B6F2-4E513179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90446-3D53-4518-846B-602EFEB5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36438-4866-4903-B066-A20A648D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93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E80CFB-D3C1-4423-AECD-D34D00C9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B017C-D76A-4EC6-9491-E76002ADC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383B4-4A29-4CCA-BBF6-1441EE2A4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C5134-D30C-4901-BDBF-941E9A483AE4}" type="datetimeFigureOut">
              <a:rPr lang="en-GB" smtClean="0"/>
              <a:t>17/10/2020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2708A-C94A-4434-867A-DCB90F498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7404-5472-4A22-9D83-5C9486A8D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B7A1F-3C7C-452D-A9BD-EC19B428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93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</p:spTree>
    <p:extLst>
      <p:ext uri="{BB962C8B-B14F-4D97-AF65-F5344CB8AC3E}">
        <p14:creationId xmlns:p14="http://schemas.microsoft.com/office/powerpoint/2010/main" val="1521292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</p:txBody>
      </p:sp>
    </p:spTree>
    <p:extLst>
      <p:ext uri="{BB962C8B-B14F-4D97-AF65-F5344CB8AC3E}">
        <p14:creationId xmlns:p14="http://schemas.microsoft.com/office/powerpoint/2010/main" val="699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4B9779-D443-4861-B519-4B4F7E343083}"/>
              </a:ext>
            </a:extLst>
          </p:cNvPr>
          <p:cNvSpPr txBox="1"/>
          <p:nvPr/>
        </p:nvSpPr>
        <p:spPr>
          <a:xfrm>
            <a:off x="1224000" y="3384000"/>
            <a:ext cx="975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>
              <a:buFont typeface="Wingdings" panose="05000000000000000000" pitchFamily="2" charset="2"/>
              <a:buChar char="v"/>
            </a:pPr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His teaching + miracles – greater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08287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4B9779-D443-4861-B519-4B4F7E343083}"/>
              </a:ext>
            </a:extLst>
          </p:cNvPr>
          <p:cNvSpPr txBox="1"/>
          <p:nvPr/>
        </p:nvSpPr>
        <p:spPr>
          <a:xfrm>
            <a:off x="1224000" y="3384000"/>
            <a:ext cx="97508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>
              <a:buFont typeface="Wingdings" panose="05000000000000000000" pitchFamily="2" charset="2"/>
              <a:buChar char="v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His teaching + miracles – greater responsibility</a:t>
            </a:r>
          </a:p>
          <a:p>
            <a:pPr marL="542925" indent="-542925">
              <a:buFont typeface="Wingdings" panose="05000000000000000000" pitchFamily="2" charset="2"/>
              <a:buChar char="v"/>
            </a:pPr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Clear evidence everywhere</a:t>
            </a:r>
          </a:p>
        </p:txBody>
      </p:sp>
    </p:spTree>
    <p:extLst>
      <p:ext uri="{BB962C8B-B14F-4D97-AF65-F5344CB8AC3E}">
        <p14:creationId xmlns:p14="http://schemas.microsoft.com/office/powerpoint/2010/main" val="371550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If popular, ask why…</a:t>
            </a:r>
          </a:p>
        </p:txBody>
      </p:sp>
    </p:spTree>
    <p:extLst>
      <p:ext uri="{BB962C8B-B14F-4D97-AF65-F5344CB8AC3E}">
        <p14:creationId xmlns:p14="http://schemas.microsoft.com/office/powerpoint/2010/main" val="12244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If popular, ask why…</a:t>
            </a:r>
          </a:p>
          <a:p>
            <a:pPr marL="1076325" lvl="1" indent="-533400">
              <a:buFont typeface="Wingdings" panose="05000000000000000000" pitchFamily="2" charset="2"/>
              <a:buChar char="v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Rowan Atkinson – plea for free speech </a:t>
            </a:r>
          </a:p>
        </p:txBody>
      </p:sp>
    </p:spTree>
    <p:extLst>
      <p:ext uri="{BB962C8B-B14F-4D97-AF65-F5344CB8AC3E}">
        <p14:creationId xmlns:p14="http://schemas.microsoft.com/office/powerpoint/2010/main" val="42034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If popular, ask why…</a:t>
            </a:r>
          </a:p>
          <a:p>
            <a:pPr marL="1076325" lvl="1" indent="-533400">
              <a:buFont typeface="Wingdings" panose="05000000000000000000" pitchFamily="2" charset="2"/>
              <a:buChar char="v"/>
            </a:pPr>
            <a:r>
              <a:rPr lang="en-GB" sz="2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Rowan Atkinson – plea for free speech</a:t>
            </a:r>
          </a:p>
          <a:p>
            <a:pPr marL="1076325" lvl="1" indent="-533400">
              <a:buFont typeface="Wingdings" panose="05000000000000000000" pitchFamily="2" charset="2"/>
              <a:buChar char="v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Lukewarm “Christians” – no cause for offence </a:t>
            </a:r>
          </a:p>
        </p:txBody>
      </p:sp>
    </p:spTree>
    <p:extLst>
      <p:ext uri="{BB962C8B-B14F-4D97-AF65-F5344CB8AC3E}">
        <p14:creationId xmlns:p14="http://schemas.microsoft.com/office/powerpoint/2010/main" val="5373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If popular, ask why…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God’s sovereignty manifested v.25</a:t>
            </a:r>
          </a:p>
        </p:txBody>
      </p:sp>
    </p:spTree>
    <p:extLst>
      <p:ext uri="{BB962C8B-B14F-4D97-AF65-F5344CB8AC3E}">
        <p14:creationId xmlns:p14="http://schemas.microsoft.com/office/powerpoint/2010/main" val="5575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If popular, ask why…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God’s sovereignty manifested v.25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Hated because different</a:t>
            </a:r>
          </a:p>
        </p:txBody>
      </p:sp>
    </p:spTree>
    <p:extLst>
      <p:ext uri="{BB962C8B-B14F-4D97-AF65-F5344CB8AC3E}">
        <p14:creationId xmlns:p14="http://schemas.microsoft.com/office/powerpoint/2010/main" val="273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If popular, ask why…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God’s sovereignty manifested v.25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Hated because different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5AE46-B6B7-4549-950B-60B84A674868}"/>
              </a:ext>
            </a:extLst>
          </p:cNvPr>
          <p:cNvSpPr txBox="1"/>
          <p:nvPr/>
        </p:nvSpPr>
        <p:spPr>
          <a:xfrm>
            <a:off x="1224000" y="4464000"/>
            <a:ext cx="1042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+mj-lt"/>
              <a:buAutoNum type="romanLcPeriod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Chosen “out of this world”</a:t>
            </a:r>
          </a:p>
        </p:txBody>
      </p:sp>
    </p:spTree>
    <p:extLst>
      <p:ext uri="{BB962C8B-B14F-4D97-AF65-F5344CB8AC3E}">
        <p14:creationId xmlns:p14="http://schemas.microsoft.com/office/powerpoint/2010/main" val="91139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If popular, ask why…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God’s sovereignty manifested v.25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Hated because different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5AE46-B6B7-4549-950B-60B84A674868}"/>
              </a:ext>
            </a:extLst>
          </p:cNvPr>
          <p:cNvSpPr txBox="1"/>
          <p:nvPr/>
        </p:nvSpPr>
        <p:spPr>
          <a:xfrm>
            <a:off x="1224000" y="4464000"/>
            <a:ext cx="1042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+mj-lt"/>
              <a:buAutoNum type="romanLcPeriod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Chosen “out of this world”</a:t>
            </a:r>
          </a:p>
          <a:p>
            <a:pPr marL="714375" lvl="1" indent="-352425">
              <a:buFont typeface="Arial" panose="020B0604020202020204" pitchFamily="34" charset="0"/>
              <a:buChar char="•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B0F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Divine election</a:t>
            </a:r>
          </a:p>
        </p:txBody>
      </p:sp>
    </p:spTree>
    <p:extLst>
      <p:ext uri="{BB962C8B-B14F-4D97-AF65-F5344CB8AC3E}">
        <p14:creationId xmlns:p14="http://schemas.microsoft.com/office/powerpoint/2010/main" val="392762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84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94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32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“Praemonitus </a:t>
            </a:r>
            <a:r>
              <a:rPr lang="en-GB" sz="3200" b="1" kern="1400" dirty="0" err="1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praemunitus</a:t>
            </a:r>
            <a:r>
              <a:rPr lang="en-GB" sz="32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”—forewarned is forearmed</a:t>
            </a:r>
            <a:endParaRPr lang="en-GB" sz="1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If popular, ask why…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God’s sovereignty manifested v.25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Hated because different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5AE46-B6B7-4549-950B-60B84A674868}"/>
              </a:ext>
            </a:extLst>
          </p:cNvPr>
          <p:cNvSpPr txBox="1"/>
          <p:nvPr/>
        </p:nvSpPr>
        <p:spPr>
          <a:xfrm>
            <a:off x="1224000" y="4464000"/>
            <a:ext cx="10427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+mj-lt"/>
              <a:buAutoNum type="romanLcPeriod"/>
            </a:pP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Chosen “out of this world”</a:t>
            </a:r>
          </a:p>
          <a:p>
            <a:pPr marL="361950" indent="-361950">
              <a:buFont typeface="+mj-lt"/>
              <a:buAutoNum type="romanLcPeriod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Different master</a:t>
            </a:r>
          </a:p>
        </p:txBody>
      </p:sp>
    </p:spTree>
    <p:extLst>
      <p:ext uri="{BB962C8B-B14F-4D97-AF65-F5344CB8AC3E}">
        <p14:creationId xmlns:p14="http://schemas.microsoft.com/office/powerpoint/2010/main" val="161660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If popular, ask why…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God’s sovereignty manifested v.25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Hated because different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5AE46-B6B7-4549-950B-60B84A674868}"/>
              </a:ext>
            </a:extLst>
          </p:cNvPr>
          <p:cNvSpPr txBox="1"/>
          <p:nvPr/>
        </p:nvSpPr>
        <p:spPr>
          <a:xfrm>
            <a:off x="1224000" y="4464000"/>
            <a:ext cx="10427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+mj-lt"/>
              <a:buAutoNum type="romanLcPeriod"/>
            </a:pP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Chosen “out of this world”</a:t>
            </a:r>
          </a:p>
          <a:p>
            <a:pPr marL="361950" indent="-361950">
              <a:buFont typeface="+mj-lt"/>
              <a:buAutoNum type="romanLcPeriod"/>
            </a:pP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Different master</a:t>
            </a:r>
          </a:p>
          <a:p>
            <a:pPr marL="361950" indent="-361950">
              <a:buFont typeface="+mj-lt"/>
              <a:buAutoNum type="romanLcPeriod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We know the Father</a:t>
            </a:r>
          </a:p>
        </p:txBody>
      </p:sp>
    </p:spTree>
    <p:extLst>
      <p:ext uri="{BB962C8B-B14F-4D97-AF65-F5344CB8AC3E}">
        <p14:creationId xmlns:p14="http://schemas.microsoft.com/office/powerpoint/2010/main" val="11939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Hatred because he exposes sin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If popular, ask why…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God’s sovereignty manifested v.25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Hated because different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5AE46-B6B7-4549-950B-60B84A674868}"/>
              </a:ext>
            </a:extLst>
          </p:cNvPr>
          <p:cNvSpPr txBox="1"/>
          <p:nvPr/>
        </p:nvSpPr>
        <p:spPr>
          <a:xfrm>
            <a:off x="1224000" y="4464000"/>
            <a:ext cx="10427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+mj-lt"/>
              <a:buAutoNum type="romanLcPeriod"/>
            </a:pP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Chosen “out of this world”</a:t>
            </a:r>
          </a:p>
          <a:p>
            <a:pPr marL="361950" indent="-361950">
              <a:buFont typeface="+mj-lt"/>
              <a:buAutoNum type="romanLcPeriod"/>
            </a:pPr>
            <a:r>
              <a:rPr lang="en-GB" sz="20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Different master</a:t>
            </a:r>
          </a:p>
          <a:p>
            <a:pPr marL="361950" indent="-361950">
              <a:buFont typeface="+mj-lt"/>
              <a:buAutoNum type="romanLcPeriod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We know the Father</a:t>
            </a:r>
          </a:p>
          <a:p>
            <a:pPr marL="714375" lvl="1" indent="-352425">
              <a:buFont typeface="Arial" panose="020B0604020202020204" pitchFamily="34" charset="0"/>
              <a:buChar char="•"/>
            </a:pPr>
            <a:r>
              <a:rPr lang="en-GB" sz="2400" b="1" dirty="0">
                <a:ln w="6350">
                  <a:solidFill>
                    <a:schemeClr val="tx1"/>
                  </a:solidFill>
                </a:ln>
                <a:solidFill>
                  <a:srgbClr val="00B0F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Nonviolent response</a:t>
            </a:r>
          </a:p>
        </p:txBody>
      </p:sp>
    </p:spTree>
    <p:extLst>
      <p:ext uri="{BB962C8B-B14F-4D97-AF65-F5344CB8AC3E}">
        <p14:creationId xmlns:p14="http://schemas.microsoft.com/office/powerpoint/2010/main" val="229899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Testify like Jesus vv.26-27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33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Testify like Jesus vv.26-27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BF536-57BB-424C-A39E-90CCF9C635FF}"/>
              </a:ext>
            </a:extLst>
          </p:cNvPr>
          <p:cNvSpPr txBox="1"/>
          <p:nvPr/>
        </p:nvSpPr>
        <p:spPr>
          <a:xfrm>
            <a:off x="864000" y="2880000"/>
            <a:ext cx="943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Testify thanks to the Spirit</a:t>
            </a:r>
          </a:p>
        </p:txBody>
      </p:sp>
    </p:spTree>
    <p:extLst>
      <p:ext uri="{BB962C8B-B14F-4D97-AF65-F5344CB8AC3E}">
        <p14:creationId xmlns:p14="http://schemas.microsoft.com/office/powerpoint/2010/main" val="131130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Testify like Jesus vv.26-27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BF536-57BB-424C-A39E-90CCF9C635FF}"/>
              </a:ext>
            </a:extLst>
          </p:cNvPr>
          <p:cNvSpPr txBox="1"/>
          <p:nvPr/>
        </p:nvSpPr>
        <p:spPr>
          <a:xfrm>
            <a:off x="864000" y="2880000"/>
            <a:ext cx="94386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Testify thanks to the Spirit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Testify through the Word and personal testimony</a:t>
            </a:r>
          </a:p>
        </p:txBody>
      </p:sp>
    </p:spTree>
    <p:extLst>
      <p:ext uri="{BB962C8B-B14F-4D97-AF65-F5344CB8AC3E}">
        <p14:creationId xmlns:p14="http://schemas.microsoft.com/office/powerpoint/2010/main" val="317832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Testify like Jesus vv.26-27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BF536-57BB-424C-A39E-90CCF9C635FF}"/>
              </a:ext>
            </a:extLst>
          </p:cNvPr>
          <p:cNvSpPr txBox="1"/>
          <p:nvPr/>
        </p:nvSpPr>
        <p:spPr>
          <a:xfrm>
            <a:off x="864000" y="2880000"/>
            <a:ext cx="94386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Testify thanks to the Spirit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Testify through the Word and personal testimony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57A18C-4277-413E-A44C-A14AE90D5C3E}"/>
              </a:ext>
            </a:extLst>
          </p:cNvPr>
          <p:cNvSpPr txBox="1"/>
          <p:nvPr/>
        </p:nvSpPr>
        <p:spPr>
          <a:xfrm>
            <a:off x="1440000" y="3772552"/>
            <a:ext cx="9718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DokChampa" panose="020B0604020202020204" pitchFamily="34" charset="-34"/>
                <a:cs typeface="DokChampa" panose="020B0604020202020204" pitchFamily="34" charset="-34"/>
              </a:rPr>
              <a:t>“Without the witness of the Spirit, the disciple’s witness would be powerless; without the disciple’s witness, the Spirit would be restricted in his means of expression.”  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DokChampa" panose="020B0604020202020204" pitchFamily="34" charset="-34"/>
                <a:cs typeface="DokChampa" panose="020B0604020202020204" pitchFamily="34" charset="-34"/>
              </a:rPr>
              <a:t>(Merrill Tenney)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86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Testify like Jesus vv.26-27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BF536-57BB-424C-A39E-90CCF9C635FF}"/>
              </a:ext>
            </a:extLst>
          </p:cNvPr>
          <p:cNvSpPr txBox="1"/>
          <p:nvPr/>
        </p:nvSpPr>
        <p:spPr>
          <a:xfrm>
            <a:off x="864000" y="2880000"/>
            <a:ext cx="94386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Testify thanks to the Spirit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Testify through the Word and personal testimony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57A18C-4277-413E-A44C-A14AE90D5C3E}"/>
              </a:ext>
            </a:extLst>
          </p:cNvPr>
          <p:cNvSpPr txBox="1"/>
          <p:nvPr/>
        </p:nvSpPr>
        <p:spPr>
          <a:xfrm>
            <a:off x="1440000" y="3772552"/>
            <a:ext cx="97182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DokChampa" panose="020B0604020202020204" pitchFamily="34" charset="-34"/>
                <a:cs typeface="DokChampa" panose="020B0604020202020204" pitchFamily="34" charset="-34"/>
              </a:rPr>
              <a:t>“Without the witness of the Spirit, the disciple’s witness would be powerless; without the disciple’s witness, the Spirit would be restricted in his means of expression.”  </a:t>
            </a:r>
            <a:r>
              <a:rPr lang="en-GB" sz="2400" b="1" kern="1400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DokChampa" panose="020B0604020202020204" pitchFamily="34" charset="-34"/>
                <a:cs typeface="DokChampa" panose="020B0604020202020204" pitchFamily="34" charset="-34"/>
              </a:rPr>
              <a:t>(Merrill Tenney)</a:t>
            </a:r>
          </a:p>
          <a:p>
            <a:r>
              <a:rPr lang="en-GB" sz="2800" b="1" kern="1400" dirty="0">
                <a:ln w="6350"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Testimony of disciples</a:t>
            </a:r>
            <a:endParaRPr lang="en-GB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7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Testify like Jesus vv.26-27</a:t>
            </a:r>
          </a:p>
          <a:p>
            <a:pPr marL="514350" indent="-514350">
              <a:buAutoNum type="arabicPeriod"/>
            </a:pPr>
            <a:endParaRPr lang="en-GB" sz="32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24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Testify like Jesus vv.26-27</a:t>
            </a:r>
          </a:p>
          <a:p>
            <a:pPr marL="514350" indent="-514350">
              <a:buAutoNum type="arabicPeriod"/>
            </a:pPr>
            <a:endParaRPr lang="en-GB" sz="32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contact with the world</a:t>
            </a:r>
            <a:endParaRPr lang="en-GB" sz="2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126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94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28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“Praemonitus </a:t>
            </a:r>
            <a:r>
              <a:rPr lang="en-GB" sz="2800" b="1" kern="1400" dirty="0" err="1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praemunitus</a:t>
            </a:r>
            <a:r>
              <a:rPr lang="en-GB" sz="28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”—forewarned is forearmed</a:t>
            </a:r>
          </a:p>
          <a:p>
            <a:pPr marL="0" marR="0" indent="0" algn="l">
              <a:lnSpc>
                <a:spcPct val="94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3200" b="1" kern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preparing disciples for his departure</a:t>
            </a:r>
            <a:endParaRPr lang="en-GB" sz="1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95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Testify like Jesus vv.26-27</a:t>
            </a:r>
          </a:p>
          <a:p>
            <a:pPr marL="514350" indent="-514350">
              <a:buAutoNum type="arabicPeriod"/>
            </a:pPr>
            <a:endParaRPr lang="en-GB" sz="32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contact with the world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awareness of opportunities</a:t>
            </a:r>
            <a:endParaRPr lang="en-GB" sz="2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3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Testify like Jesus vv.26-27</a:t>
            </a:r>
          </a:p>
          <a:p>
            <a:pPr marL="514350" indent="-514350">
              <a:buAutoNum type="arabicPeriod"/>
            </a:pPr>
            <a:endParaRPr lang="en-GB" sz="32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contact with the world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awareness of opportunities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anticipation of mixed results</a:t>
            </a:r>
            <a:endParaRPr lang="en-GB" sz="2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139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94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28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“Praemonitus </a:t>
            </a:r>
            <a:r>
              <a:rPr lang="en-GB" sz="2800" b="1" kern="1400" dirty="0" err="1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praemunitus</a:t>
            </a:r>
            <a:r>
              <a:rPr lang="en-GB" sz="28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”—forewarned is forearmed</a:t>
            </a:r>
          </a:p>
          <a:p>
            <a:pPr marL="0" marR="0" indent="0" algn="l">
              <a:lnSpc>
                <a:spcPct val="94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2800" b="1" kern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preparing disciples for his departure</a:t>
            </a:r>
          </a:p>
          <a:p>
            <a:pPr marL="0" marR="0" indent="0" algn="l">
              <a:lnSpc>
                <a:spcPct val="94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32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Opposition awaited them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1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180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94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28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“Praemonitus </a:t>
            </a:r>
            <a:r>
              <a:rPr lang="en-GB" sz="2800" b="1" kern="1400" dirty="0" err="1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praemunitus</a:t>
            </a:r>
            <a:r>
              <a:rPr lang="en-GB" sz="28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”—forewarned is forearmed</a:t>
            </a:r>
          </a:p>
          <a:p>
            <a:pPr marL="0" marR="0" indent="0" algn="l">
              <a:lnSpc>
                <a:spcPct val="94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2800" b="1" kern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preparing disciples for his departure</a:t>
            </a:r>
          </a:p>
          <a:p>
            <a:pPr marL="0" marR="0" indent="0" algn="l">
              <a:lnSpc>
                <a:spcPct val="94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2800" b="1" kern="1400" dirty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Opposition awaited them</a:t>
            </a:r>
          </a:p>
          <a:p>
            <a:pPr marL="0" marR="0" indent="0" algn="l">
              <a:lnSpc>
                <a:spcPct val="94000"/>
              </a:lnSpc>
              <a:spcBef>
                <a:spcPts val="0"/>
              </a:spcBef>
              <a:spcAft>
                <a:spcPts val="100"/>
              </a:spcAft>
            </a:pPr>
            <a:r>
              <a:rPr lang="en-GB" sz="3200" b="1" kern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 of his assured presence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31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</p:txBody>
      </p:sp>
    </p:spTree>
    <p:extLst>
      <p:ext uri="{BB962C8B-B14F-4D97-AF65-F5344CB8AC3E}">
        <p14:creationId xmlns:p14="http://schemas.microsoft.com/office/powerpoint/2010/main" val="148844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895350" lvl="1" indent="-533400">
              <a:buFont typeface="Wingdings" panose="05000000000000000000" pitchFamily="2" charset="2"/>
              <a:buChar char="v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“the world” = rebellious world against God – 1 John 5:19</a:t>
            </a:r>
          </a:p>
        </p:txBody>
      </p:sp>
    </p:spTree>
    <p:extLst>
      <p:ext uri="{BB962C8B-B14F-4D97-AF65-F5344CB8AC3E}">
        <p14:creationId xmlns:p14="http://schemas.microsoft.com/office/powerpoint/2010/main" val="39199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2963-2AC0-49AD-89D6-208F947C4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FEF06-A18A-43BC-BA88-AEDF7249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at sitting on top of a stone building&#10;&#10;Description automatically generated">
            <a:extLst>
              <a:ext uri="{FF2B5EF4-FFF2-40B4-BE49-F238E27FC236}">
                <a16:creationId xmlns:a16="http://schemas.microsoft.com/office/drawing/2014/main" id="{816A7E83-9AA3-44C0-93A9-A9949960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C79EA-6278-4274-A7F3-9BCD3A1FEF2F}"/>
              </a:ext>
            </a:extLst>
          </p:cNvPr>
          <p:cNvSpPr txBox="1"/>
          <p:nvPr/>
        </p:nvSpPr>
        <p:spPr>
          <a:xfrm>
            <a:off x="3248025" y="428625"/>
            <a:ext cx="8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by the World</a:t>
            </a:r>
          </a:p>
          <a:p>
            <a:pPr algn="r"/>
            <a:r>
              <a:rPr lang="en-GB" sz="28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15: 18-25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7DBBC-92C6-480D-B0E8-3539495A6C83}"/>
              </a:ext>
            </a:extLst>
          </p:cNvPr>
          <p:cNvSpPr txBox="1"/>
          <p:nvPr/>
        </p:nvSpPr>
        <p:spPr>
          <a:xfrm>
            <a:off x="276224" y="1934468"/>
            <a:ext cx="1157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Hated like Jesus vv.18-25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2ECD5-D86F-49E2-BD94-FC2E8576C268}"/>
              </a:ext>
            </a:extLst>
          </p:cNvPr>
          <p:cNvSpPr txBox="1"/>
          <p:nvPr/>
        </p:nvSpPr>
        <p:spPr>
          <a:xfrm>
            <a:off x="864000" y="2520000"/>
            <a:ext cx="10944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Jesus unites or divides</a:t>
            </a:r>
          </a:p>
          <a:p>
            <a:pPr marL="895350" lvl="1" indent="-533400">
              <a:buFont typeface="Wingdings" panose="05000000000000000000" pitchFamily="2" charset="2"/>
              <a:buChar char="v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“the world” = rebellious world against God – 1 John 5:19</a:t>
            </a:r>
          </a:p>
          <a:p>
            <a:pPr marL="895350" lvl="1" indent="-533400">
              <a:buFont typeface="Wingdings" panose="05000000000000000000" pitchFamily="2" charset="2"/>
              <a:buChar char="v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DokChampa" panose="020B0604020202020204" pitchFamily="34" charset="-34"/>
                <a:cs typeface="DokChampa" panose="020B0604020202020204" pitchFamily="34" charset="-34"/>
              </a:rPr>
              <a:t>No fence sitting – either for/against</a:t>
            </a:r>
          </a:p>
        </p:txBody>
      </p:sp>
    </p:spTree>
    <p:extLst>
      <p:ext uri="{BB962C8B-B14F-4D97-AF65-F5344CB8AC3E}">
        <p14:creationId xmlns:p14="http://schemas.microsoft.com/office/powerpoint/2010/main" val="44159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1071</Words>
  <Application>Microsoft Office PowerPoint</Application>
  <PresentationFormat>Widescreen</PresentationFormat>
  <Paragraphs>204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DokChampa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Howells</dc:creator>
  <cp:lastModifiedBy>Colin Howells</cp:lastModifiedBy>
  <cp:revision>18</cp:revision>
  <dcterms:created xsi:type="dcterms:W3CDTF">2020-10-08T07:17:05Z</dcterms:created>
  <dcterms:modified xsi:type="dcterms:W3CDTF">2020-10-17T10:43:00Z</dcterms:modified>
</cp:coreProperties>
</file>